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1099" r:id="rId3"/>
    <p:sldId id="359" r:id="rId4"/>
    <p:sldId id="1101" r:id="rId5"/>
    <p:sldId id="1102" r:id="rId6"/>
    <p:sldId id="1103" r:id="rId7"/>
    <p:sldId id="468" r:id="rId8"/>
    <p:sldId id="471" r:id="rId9"/>
    <p:sldId id="1080" r:id="rId10"/>
    <p:sldId id="1105" r:id="rId11"/>
    <p:sldId id="1111" r:id="rId12"/>
    <p:sldId id="1112" r:id="rId13"/>
    <p:sldId id="1113" r:id="rId14"/>
    <p:sldId id="1114" r:id="rId15"/>
    <p:sldId id="1104" r:id="rId16"/>
    <p:sldId id="337" r:id="rId17"/>
    <p:sldId id="278" r:id="rId18"/>
    <p:sldId id="1108" r:id="rId19"/>
    <p:sldId id="1027" r:id="rId20"/>
    <p:sldId id="1109" r:id="rId21"/>
    <p:sldId id="1098" r:id="rId22"/>
    <p:sldId id="31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41063-76AF-4149-B654-3E6A554F32E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092227-A7DC-4B12-BCB0-79F78E419D3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/>
            <a:t>Анализ школы</a:t>
          </a:r>
        </a:p>
      </dgm:t>
    </dgm:pt>
    <dgm:pt modelId="{40F8FB5D-51C8-418E-8413-C77BAC32F5EC}" type="parTrans" cxnId="{4D4C0E27-673C-4548-9C2F-2C4596E2F127}">
      <dgm:prSet/>
      <dgm:spPr/>
      <dgm:t>
        <a:bodyPr/>
        <a:lstStyle/>
        <a:p>
          <a:endParaRPr lang="ru-RU"/>
        </a:p>
      </dgm:t>
    </dgm:pt>
    <dgm:pt modelId="{709ADB55-3E2D-41AF-99EA-CD61F40BBC9A}" type="sibTrans" cxnId="{4D4C0E27-673C-4548-9C2F-2C4596E2F127}">
      <dgm:prSet/>
      <dgm:spPr/>
      <dgm:t>
        <a:bodyPr/>
        <a:lstStyle/>
        <a:p>
          <a:endParaRPr lang="ru-RU"/>
        </a:p>
      </dgm:t>
    </dgm:pt>
    <dgm:pt modelId="{2C730FC0-C7E1-4C51-A849-97A1514211C8}">
      <dgm:prSet phldrT="[Текст]"/>
      <dgm:spPr>
        <a:solidFill>
          <a:srgbClr val="F1AF00"/>
        </a:solidFill>
      </dgm:spPr>
      <dgm:t>
        <a:bodyPr/>
        <a:lstStyle/>
        <a:p>
          <a:r>
            <a:rPr lang="ru-RU" dirty="0"/>
            <a:t>Анализ класса</a:t>
          </a:r>
        </a:p>
      </dgm:t>
    </dgm:pt>
    <dgm:pt modelId="{35C86B78-0F1A-4EFC-9476-7042F68319DE}" type="parTrans" cxnId="{AB04CEAB-9ED5-4E69-BB99-9C518D14F0D6}">
      <dgm:prSet/>
      <dgm:spPr/>
      <dgm:t>
        <a:bodyPr/>
        <a:lstStyle/>
        <a:p>
          <a:endParaRPr lang="ru-RU"/>
        </a:p>
      </dgm:t>
    </dgm:pt>
    <dgm:pt modelId="{2981B4AC-A0A8-4750-BD6A-6B3D090376BF}" type="sibTrans" cxnId="{AB04CEAB-9ED5-4E69-BB99-9C518D14F0D6}">
      <dgm:prSet/>
      <dgm:spPr/>
      <dgm:t>
        <a:bodyPr/>
        <a:lstStyle/>
        <a:p>
          <a:endParaRPr lang="ru-RU"/>
        </a:p>
      </dgm:t>
    </dgm:pt>
    <dgm:pt modelId="{0A17D13B-DC9A-4E0C-99B3-D92E878E9162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/>
            <a:t>Оценка индивидуальных достижений</a:t>
          </a:r>
        </a:p>
      </dgm:t>
    </dgm:pt>
    <dgm:pt modelId="{C01D4790-C425-4751-A28A-FEB1D6028D03}" type="parTrans" cxnId="{66EADFA6-C10F-438A-B224-0F67E386D8AF}">
      <dgm:prSet/>
      <dgm:spPr/>
      <dgm:t>
        <a:bodyPr/>
        <a:lstStyle/>
        <a:p>
          <a:endParaRPr lang="ru-RU"/>
        </a:p>
      </dgm:t>
    </dgm:pt>
    <dgm:pt modelId="{95953040-7239-4C30-9F31-F51C8C51C4E8}" type="sibTrans" cxnId="{66EADFA6-C10F-438A-B224-0F67E386D8AF}">
      <dgm:prSet/>
      <dgm:spPr/>
      <dgm:t>
        <a:bodyPr/>
        <a:lstStyle/>
        <a:p>
          <a:endParaRPr lang="ru-RU"/>
        </a:p>
      </dgm:t>
    </dgm:pt>
    <dgm:pt modelId="{42D4E5EC-1A61-4958-A97C-90492E07E54B}" type="pres">
      <dgm:prSet presAssocID="{40F41063-76AF-4149-B654-3E6A554F32E9}" presName="Name0" presStyleCnt="0">
        <dgm:presLayoutVars>
          <dgm:dir/>
          <dgm:animLvl val="lvl"/>
          <dgm:resizeHandles val="exact"/>
        </dgm:presLayoutVars>
      </dgm:prSet>
      <dgm:spPr/>
    </dgm:pt>
    <dgm:pt modelId="{A12BDEB1-861C-44A6-A3FF-45240BD7324C}" type="pres">
      <dgm:prSet presAssocID="{03092227-A7DC-4B12-BCB0-79F78E419D3E}" presName="Name8" presStyleCnt="0"/>
      <dgm:spPr/>
    </dgm:pt>
    <dgm:pt modelId="{CDFD7693-29B4-439C-94B3-F756A75D3A4E}" type="pres">
      <dgm:prSet presAssocID="{03092227-A7DC-4B12-BCB0-79F78E419D3E}" presName="level" presStyleLbl="node1" presStyleIdx="0" presStyleCnt="3">
        <dgm:presLayoutVars>
          <dgm:chMax val="1"/>
          <dgm:bulletEnabled val="1"/>
        </dgm:presLayoutVars>
      </dgm:prSet>
      <dgm:spPr/>
    </dgm:pt>
    <dgm:pt modelId="{0DC39590-FAFF-4025-B7F5-9590C7F5E5AF}" type="pres">
      <dgm:prSet presAssocID="{03092227-A7DC-4B12-BCB0-79F78E419D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12755F-7DB6-45B9-9619-954AAF1F189E}" type="pres">
      <dgm:prSet presAssocID="{2C730FC0-C7E1-4C51-A849-97A1514211C8}" presName="Name8" presStyleCnt="0"/>
      <dgm:spPr/>
    </dgm:pt>
    <dgm:pt modelId="{BFC019CD-1AA2-4227-98B3-66D3ECEDAEB3}" type="pres">
      <dgm:prSet presAssocID="{2C730FC0-C7E1-4C51-A849-97A1514211C8}" presName="level" presStyleLbl="node1" presStyleIdx="1" presStyleCnt="3">
        <dgm:presLayoutVars>
          <dgm:chMax val="1"/>
          <dgm:bulletEnabled val="1"/>
        </dgm:presLayoutVars>
      </dgm:prSet>
      <dgm:spPr/>
    </dgm:pt>
    <dgm:pt modelId="{38E3350F-6EED-4FF3-BE70-E8A4649DB907}" type="pres">
      <dgm:prSet presAssocID="{2C730FC0-C7E1-4C51-A849-97A1514211C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3A2390-CBAA-49E1-A108-BABD18E60F84}" type="pres">
      <dgm:prSet presAssocID="{0A17D13B-DC9A-4E0C-99B3-D92E878E9162}" presName="Name8" presStyleCnt="0"/>
      <dgm:spPr/>
    </dgm:pt>
    <dgm:pt modelId="{8D6E378E-6A60-4943-B19E-E4AC0D6BA60B}" type="pres">
      <dgm:prSet presAssocID="{0A17D13B-DC9A-4E0C-99B3-D92E878E9162}" presName="level" presStyleLbl="node1" presStyleIdx="2" presStyleCnt="3">
        <dgm:presLayoutVars>
          <dgm:chMax val="1"/>
          <dgm:bulletEnabled val="1"/>
        </dgm:presLayoutVars>
      </dgm:prSet>
      <dgm:spPr/>
    </dgm:pt>
    <dgm:pt modelId="{1C433A35-C869-4999-8BF4-B9C1D69E7F1A}" type="pres">
      <dgm:prSet presAssocID="{0A17D13B-DC9A-4E0C-99B3-D92E878E916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0B9524-4E21-4123-A015-BF6838EFBBAB}" type="presOf" srcId="{03092227-A7DC-4B12-BCB0-79F78E419D3E}" destId="{0DC39590-FAFF-4025-B7F5-9590C7F5E5AF}" srcOrd="1" destOrd="0" presId="urn:microsoft.com/office/officeart/2005/8/layout/pyramid1"/>
    <dgm:cxn modelId="{4D4C0E27-673C-4548-9C2F-2C4596E2F127}" srcId="{40F41063-76AF-4149-B654-3E6A554F32E9}" destId="{03092227-A7DC-4B12-BCB0-79F78E419D3E}" srcOrd="0" destOrd="0" parTransId="{40F8FB5D-51C8-418E-8413-C77BAC32F5EC}" sibTransId="{709ADB55-3E2D-41AF-99EA-CD61F40BBC9A}"/>
    <dgm:cxn modelId="{23D83C3B-2362-4F9C-8AB4-A3113A26ADAF}" type="presOf" srcId="{0A17D13B-DC9A-4E0C-99B3-D92E878E9162}" destId="{8D6E378E-6A60-4943-B19E-E4AC0D6BA60B}" srcOrd="0" destOrd="0" presId="urn:microsoft.com/office/officeart/2005/8/layout/pyramid1"/>
    <dgm:cxn modelId="{0BF55B3F-96E7-4369-B18A-0F0D89E438BD}" type="presOf" srcId="{2C730FC0-C7E1-4C51-A849-97A1514211C8}" destId="{38E3350F-6EED-4FF3-BE70-E8A4649DB907}" srcOrd="1" destOrd="0" presId="urn:microsoft.com/office/officeart/2005/8/layout/pyramid1"/>
    <dgm:cxn modelId="{A11D434C-0F5F-4154-A26B-3E818C834EB1}" type="presOf" srcId="{03092227-A7DC-4B12-BCB0-79F78E419D3E}" destId="{CDFD7693-29B4-439C-94B3-F756A75D3A4E}" srcOrd="0" destOrd="0" presId="urn:microsoft.com/office/officeart/2005/8/layout/pyramid1"/>
    <dgm:cxn modelId="{BB01F776-1575-453A-8BFA-CCD1EB40E83A}" type="presOf" srcId="{2C730FC0-C7E1-4C51-A849-97A1514211C8}" destId="{BFC019CD-1AA2-4227-98B3-66D3ECEDAEB3}" srcOrd="0" destOrd="0" presId="urn:microsoft.com/office/officeart/2005/8/layout/pyramid1"/>
    <dgm:cxn modelId="{693ECF83-EBF5-43C6-A205-1D4A97DDFD79}" type="presOf" srcId="{0A17D13B-DC9A-4E0C-99B3-D92E878E9162}" destId="{1C433A35-C869-4999-8BF4-B9C1D69E7F1A}" srcOrd="1" destOrd="0" presId="urn:microsoft.com/office/officeart/2005/8/layout/pyramid1"/>
    <dgm:cxn modelId="{33480495-9DC4-482C-AF07-232ADA46B7E7}" type="presOf" srcId="{40F41063-76AF-4149-B654-3E6A554F32E9}" destId="{42D4E5EC-1A61-4958-A97C-90492E07E54B}" srcOrd="0" destOrd="0" presId="urn:microsoft.com/office/officeart/2005/8/layout/pyramid1"/>
    <dgm:cxn modelId="{66EADFA6-C10F-438A-B224-0F67E386D8AF}" srcId="{40F41063-76AF-4149-B654-3E6A554F32E9}" destId="{0A17D13B-DC9A-4E0C-99B3-D92E878E9162}" srcOrd="2" destOrd="0" parTransId="{C01D4790-C425-4751-A28A-FEB1D6028D03}" sibTransId="{95953040-7239-4C30-9F31-F51C8C51C4E8}"/>
    <dgm:cxn modelId="{AB04CEAB-9ED5-4E69-BB99-9C518D14F0D6}" srcId="{40F41063-76AF-4149-B654-3E6A554F32E9}" destId="{2C730FC0-C7E1-4C51-A849-97A1514211C8}" srcOrd="1" destOrd="0" parTransId="{35C86B78-0F1A-4EFC-9476-7042F68319DE}" sibTransId="{2981B4AC-A0A8-4750-BD6A-6B3D090376BF}"/>
    <dgm:cxn modelId="{95747CB4-035F-426A-8847-9C816FACA102}" type="presParOf" srcId="{42D4E5EC-1A61-4958-A97C-90492E07E54B}" destId="{A12BDEB1-861C-44A6-A3FF-45240BD7324C}" srcOrd="0" destOrd="0" presId="urn:microsoft.com/office/officeart/2005/8/layout/pyramid1"/>
    <dgm:cxn modelId="{329FD83E-7B00-43B9-91A2-1CCF5599377A}" type="presParOf" srcId="{A12BDEB1-861C-44A6-A3FF-45240BD7324C}" destId="{CDFD7693-29B4-439C-94B3-F756A75D3A4E}" srcOrd="0" destOrd="0" presId="urn:microsoft.com/office/officeart/2005/8/layout/pyramid1"/>
    <dgm:cxn modelId="{BBE10F08-AC64-453D-B043-16676BEC4EAA}" type="presParOf" srcId="{A12BDEB1-861C-44A6-A3FF-45240BD7324C}" destId="{0DC39590-FAFF-4025-B7F5-9590C7F5E5AF}" srcOrd="1" destOrd="0" presId="urn:microsoft.com/office/officeart/2005/8/layout/pyramid1"/>
    <dgm:cxn modelId="{CF2863F4-C8B1-461C-A4FA-EB56F5B0C565}" type="presParOf" srcId="{42D4E5EC-1A61-4958-A97C-90492E07E54B}" destId="{5312755F-7DB6-45B9-9619-954AAF1F189E}" srcOrd="1" destOrd="0" presId="urn:microsoft.com/office/officeart/2005/8/layout/pyramid1"/>
    <dgm:cxn modelId="{316B53A7-B0F5-4E3D-8894-4445DFFFF152}" type="presParOf" srcId="{5312755F-7DB6-45B9-9619-954AAF1F189E}" destId="{BFC019CD-1AA2-4227-98B3-66D3ECEDAEB3}" srcOrd="0" destOrd="0" presId="urn:microsoft.com/office/officeart/2005/8/layout/pyramid1"/>
    <dgm:cxn modelId="{16D0B436-762E-455E-99C7-C4DAFFEF2328}" type="presParOf" srcId="{5312755F-7DB6-45B9-9619-954AAF1F189E}" destId="{38E3350F-6EED-4FF3-BE70-E8A4649DB907}" srcOrd="1" destOrd="0" presId="urn:microsoft.com/office/officeart/2005/8/layout/pyramid1"/>
    <dgm:cxn modelId="{1CF22386-52CF-4208-B4F0-73781785D567}" type="presParOf" srcId="{42D4E5EC-1A61-4958-A97C-90492E07E54B}" destId="{963A2390-CBAA-49E1-A108-BABD18E60F84}" srcOrd="2" destOrd="0" presId="urn:microsoft.com/office/officeart/2005/8/layout/pyramid1"/>
    <dgm:cxn modelId="{21B44BA5-915B-4502-904A-C46961846BA9}" type="presParOf" srcId="{963A2390-CBAA-49E1-A108-BABD18E60F84}" destId="{8D6E378E-6A60-4943-B19E-E4AC0D6BA60B}" srcOrd="0" destOrd="0" presId="urn:microsoft.com/office/officeart/2005/8/layout/pyramid1"/>
    <dgm:cxn modelId="{2EFCFE6C-D8BE-4D7C-8F28-CF531D692D23}" type="presParOf" srcId="{963A2390-CBAA-49E1-A108-BABD18E60F84}" destId="{1C433A35-C869-4999-8BF4-B9C1D69E7F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D7693-29B4-439C-94B3-F756A75D3A4E}">
      <dsp:nvSpPr>
        <dsp:cNvPr id="0" name=""/>
        <dsp:cNvSpPr/>
      </dsp:nvSpPr>
      <dsp:spPr>
        <a:xfrm>
          <a:off x="1178042" y="0"/>
          <a:ext cx="1178042" cy="1269929"/>
        </a:xfrm>
        <a:prstGeom prst="trapezoid">
          <a:avLst>
            <a:gd name="adj" fmla="val 5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Анализ школы</a:t>
          </a:r>
        </a:p>
      </dsp:txBody>
      <dsp:txXfrm>
        <a:off x="1178042" y="0"/>
        <a:ext cx="1178042" cy="1269929"/>
      </dsp:txXfrm>
    </dsp:sp>
    <dsp:sp modelId="{BFC019CD-1AA2-4227-98B3-66D3ECEDAEB3}">
      <dsp:nvSpPr>
        <dsp:cNvPr id="0" name=""/>
        <dsp:cNvSpPr/>
      </dsp:nvSpPr>
      <dsp:spPr>
        <a:xfrm>
          <a:off x="589021" y="1269929"/>
          <a:ext cx="2356085" cy="1269929"/>
        </a:xfrm>
        <a:prstGeom prst="trapezoid">
          <a:avLst>
            <a:gd name="adj" fmla="val 46382"/>
          </a:avLst>
        </a:prstGeom>
        <a:solidFill>
          <a:srgbClr val="F1A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Анализ класса</a:t>
          </a:r>
        </a:p>
      </dsp:txBody>
      <dsp:txXfrm>
        <a:off x="1001336" y="1269929"/>
        <a:ext cx="1531455" cy="1269929"/>
      </dsp:txXfrm>
    </dsp:sp>
    <dsp:sp modelId="{8D6E378E-6A60-4943-B19E-E4AC0D6BA60B}">
      <dsp:nvSpPr>
        <dsp:cNvPr id="0" name=""/>
        <dsp:cNvSpPr/>
      </dsp:nvSpPr>
      <dsp:spPr>
        <a:xfrm>
          <a:off x="0" y="2539859"/>
          <a:ext cx="3534128" cy="1269929"/>
        </a:xfrm>
        <a:prstGeom prst="trapezoid">
          <a:avLst>
            <a:gd name="adj" fmla="val 46382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Оценка индивидуальных достижений</a:t>
          </a:r>
        </a:p>
      </dsp:txBody>
      <dsp:txXfrm>
        <a:off x="618472" y="2539859"/>
        <a:ext cx="2297183" cy="126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5865F9D5-F9B3-2BD8-6931-3173395C5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C7A69951-DA36-AD52-BAA7-C75F095C6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6D18B451-442E-04B0-69E8-9860E5874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CBBB7B-7990-47DB-825F-55B2333B200D}" type="slidenum">
              <a:rPr lang="ru-RU" altLang="ru-RU" smtClean="0"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092F0517-FC71-A59D-98E8-400C4B763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3FCCD123-5356-6F63-51FF-48FF38A5F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CC078926-86B4-FFD9-C11F-118302517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083DD4-C416-43BE-A6A7-64800AD6094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task-and-tes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sk.kp.ru/daily/27589/4860738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z.ru/1615599/2023-12-05/morozy-do-50-gradusov-zafiksirovali-v-iakutii" TargetMode="External"/><Relationship Id="rId11" Type="http://schemas.openxmlformats.org/officeDocument/2006/relationships/hyperlink" Target="https://ria.ru/20231205/orvi-1913849118.htm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russian-trade.com/coronavirus-russia/" TargetMode="External"/><Relationship Id="rId4" Type="http://schemas.openxmlformats.org/officeDocument/2006/relationships/hyperlink" Target="https://newizv.ru/news/2023-12-02/morozy-do-minus-50-rossiyan-predupredili-o-nadvigayuschemsya-anomalnom-poholodanii-424524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gif"/><Relationship Id="rId4" Type="http://schemas.openxmlformats.org/officeDocument/2006/relationships/hyperlink" Target="https://vk.com/obrazovanie1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atalog.arppsoft.ru/product/619449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3600" b="0" dirty="0">
                <a:solidFill>
                  <a:srgbClr val="C00000"/>
                </a:solidFill>
                <a:effectLst/>
                <a:latin typeface="Futura PT Demi"/>
              </a:rPr>
              <a:t>Успешная подготовка школьников к ГИА в классе и дома в период сезонных карантинов</a:t>
            </a:r>
            <a:endParaRPr lang="ru-RU" sz="3600" b="0" dirty="0">
              <a:solidFill>
                <a:srgbClr val="C00000"/>
              </a:solidFill>
              <a:latin typeface="Futura PT Demi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4541855"/>
            <a:ext cx="9144000" cy="1630345"/>
          </a:xfrm>
        </p:spPr>
        <p:txBody>
          <a:bodyPr>
            <a:normAutofit/>
          </a:bodyPr>
          <a:lstStyle/>
          <a:p>
            <a:r>
              <a:rPr lang="ru-RU" i="1" dirty="0"/>
              <a:t>Т. А. Чернецкая,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</a:p>
          <a:p>
            <a:r>
              <a:rPr lang="ru-RU" i="1" dirty="0"/>
              <a:t>В.О. Фогель, методист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08D8-A23C-2D32-53DA-46ABF96D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Примеры учебных заданий для самоподготовки школьников к ГИА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E6655-8921-EF4E-A04C-B6B5AFF0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2550"/>
            <a:ext cx="10672971" cy="4824413"/>
          </a:xfrm>
        </p:spPr>
        <p:txBody>
          <a:bodyPr>
            <a:normAutofit/>
          </a:bodyPr>
          <a:lstStyle/>
          <a:p>
            <a:r>
              <a:rPr lang="ru-RU" dirty="0"/>
              <a:t>Математика, профильный ЕГЭ и ОГЭ – полный набор материалов</a:t>
            </a:r>
          </a:p>
          <a:p>
            <a:r>
              <a:rPr lang="ru-RU" dirty="0"/>
              <a:t>Математика, базовый ЕГЭ – собираем задания в редакторе тестов из готовых материалов библиотеки</a:t>
            </a:r>
          </a:p>
          <a:p>
            <a:r>
              <a:rPr lang="ru-RU" dirty="0"/>
              <a:t>Русский язык, ЕГЭ и ОГЭ – полный набор материалов</a:t>
            </a:r>
          </a:p>
          <a:p>
            <a:r>
              <a:rPr lang="ru-RU" dirty="0"/>
              <a:t>Информатика – частичный набор материалов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229B1A-E6AC-BED0-A3D1-22EFDB65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5821FD-F2EC-A7C5-1C60-D104B66B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309" y="3971925"/>
            <a:ext cx="60674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6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08D8-A23C-2D32-53DA-46ABF96D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Примеры учебных заданий для самоподготовки школьников к ГИА по другим предметам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E6655-8921-EF4E-A04C-B6B5AFF0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714499"/>
            <a:ext cx="5257800" cy="4824413"/>
          </a:xfrm>
        </p:spPr>
        <p:txBody>
          <a:bodyPr>
            <a:normAutofit/>
          </a:bodyPr>
          <a:lstStyle/>
          <a:p>
            <a:r>
              <a:rPr lang="ru-RU" dirty="0"/>
              <a:t>Русский язык, ЕГЭ, ОГЭ, задание № 1 – 20 варианта КИМ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229B1A-E6AC-BED0-A3D1-22EFDB65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414275-2A71-4944-93A7-E42CAD29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4" y="3017062"/>
            <a:ext cx="4220557" cy="30659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47C0FD-ECA7-4972-BB8A-1296743B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144" y="3724539"/>
            <a:ext cx="4285061" cy="29056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A8DAEB-EDBC-4433-AA9E-62B900F76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569" y="1395411"/>
            <a:ext cx="525128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08D8-A23C-2D32-53DA-46ABF96D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Примеры учебных заданий для самоподготовки школьников к ГИА по другим предметам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E6655-8921-EF4E-A04C-B6B5AFF0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0" y="1655042"/>
            <a:ext cx="5257800" cy="4824413"/>
          </a:xfrm>
        </p:spPr>
        <p:txBody>
          <a:bodyPr>
            <a:normAutofit/>
          </a:bodyPr>
          <a:lstStyle/>
          <a:p>
            <a:r>
              <a:rPr lang="ru-RU" dirty="0"/>
              <a:t>История России, ОГЭ, ЕГЭ, задание № 1 - 19 варианта КИМ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229B1A-E6AC-BED0-A3D1-22EFDB65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FF20BB-E477-4DDB-8185-4E4C1C4D6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6085"/>
            <a:ext cx="6510903" cy="34507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DE2D8B-9376-430D-A89F-B6AF0C88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013" y="791143"/>
            <a:ext cx="5134071" cy="2338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85D3A7-2DD0-4D96-9213-19D004387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100" y="3129699"/>
            <a:ext cx="5034762" cy="37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08D8-A23C-2D32-53DA-46ABF96D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Примеры учебных заданий для самоподготовки школьников к ГИА по другим предметам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E6655-8921-EF4E-A04C-B6B5AFF0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714499"/>
            <a:ext cx="5257800" cy="4824413"/>
          </a:xfrm>
        </p:spPr>
        <p:txBody>
          <a:bodyPr>
            <a:normAutofit/>
          </a:bodyPr>
          <a:lstStyle/>
          <a:p>
            <a:r>
              <a:rPr lang="ru-RU" dirty="0"/>
              <a:t>Обществознание, ОГЭ, ЕГЭ, задание № 1 - 15 варианта КИМ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229B1A-E6AC-BED0-A3D1-22EFDB65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2C0C78-D16E-4AFA-9996-ACBBE0A5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14" y="2536203"/>
            <a:ext cx="5667686" cy="40770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E544B4-1DF3-4D99-B36E-ABE750C2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1" y="3462240"/>
            <a:ext cx="5251760" cy="31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808D8-A23C-2D32-53DA-46ABF96D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Примеры учебных заданий для самоподготовки школьников к ГИА по другим предметам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E6655-8921-EF4E-A04C-B6B5AFF0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714499"/>
            <a:ext cx="5257800" cy="4824413"/>
          </a:xfrm>
        </p:spPr>
        <p:txBody>
          <a:bodyPr>
            <a:normAutofit/>
          </a:bodyPr>
          <a:lstStyle/>
          <a:p>
            <a:r>
              <a:rPr lang="ru-RU" dirty="0"/>
              <a:t>География, ЕГЭ, задание № 4, 11, 14 варианта КИМ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229B1A-E6AC-BED0-A3D1-22EFDB65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2A502E-4473-4252-B6A7-2AC9AD0A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6606"/>
            <a:ext cx="5784475" cy="3731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635A13-9849-4FE2-B212-E0959529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03" y="3178874"/>
            <a:ext cx="5976594" cy="36791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332AD8-F7E3-4D67-8CA9-DBE13202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009" y="621506"/>
            <a:ext cx="2770382" cy="32192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779AF7-7EB5-4577-8AD2-17B7FE3E8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589596"/>
            <a:ext cx="3540894" cy="32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5A1-7C1B-C1E3-3F9B-BA54E28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Подробнее о создании интерактивных учебных материалов – на сайте системы «1С:Образование»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64199-FE95-13C0-3BA9-029E3A2B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AA4ECF-1117-3BAD-BCDB-88CD1323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3" y="1353293"/>
            <a:ext cx="6292104" cy="426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1F201-EFDC-8190-D073-703F7216B0E1}"/>
              </a:ext>
            </a:extLst>
          </p:cNvPr>
          <p:cNvSpPr txBox="1"/>
          <p:nvPr/>
        </p:nvSpPr>
        <p:spPr>
          <a:xfrm>
            <a:off x="5251439" y="5757984"/>
            <a:ext cx="6718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3"/>
              </a:rPr>
              <a:t>https://obrazovanie.1c.ru/education/task-and-test/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95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Актуальная информация о системе «1С:Образование» – </a:t>
            </a:r>
            <a:b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в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5A27624-2332-750E-4E86-A2BE1517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Какой же новый год без подарков!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8AB41A-5AFE-9388-F3F2-CCB236F1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26658-FE8E-1D60-1F9F-F1B9476C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641"/>
            <a:ext cx="12192000" cy="46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6F80F8A-6C88-154D-3869-151EAAC34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4274" y="295043"/>
            <a:ext cx="10271130" cy="10812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Система «1С:Оценка качества образования»</a:t>
            </a:r>
            <a:b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</a:br>
            <a:endParaRPr lang="ru-RU" altLang="ru-RU" sz="2800" b="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3797DD-E17F-E00F-612B-824555BA7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748" y="1595474"/>
            <a:ext cx="8925345" cy="3995034"/>
          </a:xfrm>
        </p:spPr>
        <p:txBody>
          <a:bodyPr/>
          <a:lstStyle/>
          <a:p>
            <a:r>
              <a:rPr lang="ru-RU" altLang="ru-RU" sz="1999"/>
              <a:t>Оценка индивидуального уровня достижения планируемых результатов ООП на основе проверяемых элементов содержания </a:t>
            </a:r>
          </a:p>
          <a:p>
            <a:r>
              <a:rPr lang="ru-RU" altLang="ru-RU" sz="1999"/>
              <a:t>Оценки динамики индивидуальных образовательных достижений </a:t>
            </a:r>
          </a:p>
          <a:p>
            <a:r>
              <a:rPr lang="ru-RU" altLang="ru-RU" sz="1999"/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sz="1999"/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sz="1999"/>
              <a:t>Мониторинг профессионального мастерства учителя педагога</a:t>
            </a:r>
          </a:p>
          <a:p>
            <a:r>
              <a:rPr lang="ru-RU" altLang="ru-RU" sz="1999"/>
              <a:t>Мониторинг качества образования в образовательной организации</a:t>
            </a:r>
          </a:p>
          <a:p>
            <a:r>
              <a:rPr lang="ru-RU" altLang="ru-RU" sz="1999"/>
              <a:t>Прогноз повышения качества образования с перечислением управленческих действий по реализации прогноза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CDF82F5-ED63-E818-D31C-1F74956B276A}"/>
              </a:ext>
            </a:extLst>
          </p:cNvPr>
          <p:cNvGraphicFramePr/>
          <p:nvPr/>
        </p:nvGraphicFramePr>
        <p:xfrm>
          <a:off x="8495526" y="1578523"/>
          <a:ext cx="3534128" cy="380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B4EDC2A-3ADF-8268-1F69-E485B900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272" y="4472463"/>
            <a:ext cx="4212614" cy="194116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EAC38-8131-BF51-F40F-5422EFD2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4E253-CF64-8DC3-926E-9472A88F3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3" y="141305"/>
            <a:ext cx="6543622" cy="2328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B1398-D769-5DD8-704B-BA649285413A}"/>
              </a:ext>
            </a:extLst>
          </p:cNvPr>
          <p:cNvSpPr txBox="1"/>
          <p:nvPr/>
        </p:nvSpPr>
        <p:spPr>
          <a:xfrm>
            <a:off x="325132" y="2469996"/>
            <a:ext cx="6094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https://newizv.ru/news/2023-12-02/morozy-do-minus-50-rossiyan-predupredili-o-nadvigayuschemsya-anomalnom-poholodanii-424524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DFFE57-47D4-6BED-E8F3-9C3C33885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231" y="118940"/>
            <a:ext cx="4596658" cy="1855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79BF48-C08C-83D1-8AB7-FF8E698FEA83}"/>
              </a:ext>
            </a:extLst>
          </p:cNvPr>
          <p:cNvSpPr txBox="1"/>
          <p:nvPr/>
        </p:nvSpPr>
        <p:spPr>
          <a:xfrm>
            <a:off x="7308231" y="2146830"/>
            <a:ext cx="4820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https://iz.ru/1615599/2023-12-05/morozy-do-50-gradusov-zafiksirovali-v-iakutii</a:t>
            </a:r>
            <a:r>
              <a:rPr lang="ru-RU" dirty="0"/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3EA766-65F7-FD2E-F46B-565065F7A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384" y="3158757"/>
            <a:ext cx="4503441" cy="12282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AF7781-6AA1-96FC-9405-09D6FB5BA3DD}"/>
              </a:ext>
            </a:extLst>
          </p:cNvPr>
          <p:cNvSpPr txBox="1"/>
          <p:nvPr/>
        </p:nvSpPr>
        <p:spPr>
          <a:xfrm>
            <a:off x="4392384" y="439335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8"/>
              </a:rPr>
              <a:t>https://www.krsk.kp.ru/daily/27589/4860738/</a:t>
            </a:r>
            <a:r>
              <a:rPr lang="ru-RU" dirty="0"/>
              <a:t>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555C851-196B-07CD-EC01-A52CF987D0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707" y="3429000"/>
            <a:ext cx="3573864" cy="2909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2BD7F1-89A1-B714-A82F-C7E0627AE3A0}"/>
              </a:ext>
            </a:extLst>
          </p:cNvPr>
          <p:cNvSpPr txBox="1"/>
          <p:nvPr/>
        </p:nvSpPr>
        <p:spPr>
          <a:xfrm>
            <a:off x="325132" y="641362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10"/>
              </a:rPr>
              <a:t>https://russian-trade.com/coronavirus-russia/</a:t>
            </a:r>
            <a:r>
              <a:rPr lang="ru-RU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08C6FA-15AF-FFDC-3A63-46716521E1B5}"/>
              </a:ext>
            </a:extLst>
          </p:cNvPr>
          <p:cNvSpPr txBox="1"/>
          <p:nvPr/>
        </p:nvSpPr>
        <p:spPr>
          <a:xfrm>
            <a:off x="7612272" y="646190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https://ria.ru/20231205/orvi-1913849118.html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55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1C584024-8E81-32C1-8B88-BD82444D3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0" y="1837145"/>
            <a:ext cx="6386129" cy="4348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/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8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A16AB53-C2A6-C4DD-71ED-BCC9C7E28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727" y="319517"/>
            <a:ext cx="9189846" cy="983947"/>
          </a:xfrm>
        </p:spPr>
        <p:txBody>
          <a:bodyPr>
            <a:norm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D4BC28E-EECE-D866-740B-122E07D5A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7787349-9EB0-47D1-B9D3-149415803C7D}" type="slidenum">
              <a:rPr lang="ru-RU" altLang="ru-RU" sz="1333" b="1">
                <a:solidFill>
                  <a:srgbClr val="0D3E65"/>
                </a:solidFill>
              </a:rPr>
              <a:pPr algn="r"/>
              <a:t>20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38917" name="Рисунок 2">
            <a:extLst>
              <a:ext uri="{FF2B5EF4-FFF2-40B4-BE49-F238E27FC236}">
                <a16:creationId xmlns:a16="http://schemas.microsoft.com/office/drawing/2014/main" id="{7AEF6F7F-8EAD-E81C-7C49-BDE100D9A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71" y="1580662"/>
            <a:ext cx="4570589" cy="446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768511" y="205007"/>
            <a:ext cx="9424516" cy="8299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Облачная система «1С:Образование» для организации учебного процесса в цифровой среде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512320" y="5891533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Основные возможности для организации обучения</a:t>
            </a:r>
            <a:endParaRPr lang="ru-RU" sz="2800" b="0" dirty="0">
              <a:solidFill>
                <a:srgbClr val="C00000"/>
              </a:solidFill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2" y="2217571"/>
            <a:ext cx="5364000" cy="136653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62378" y="923017"/>
            <a:ext cx="5183188" cy="823912"/>
          </a:xfrm>
        </p:spPr>
        <p:txBody>
          <a:bodyPr/>
          <a:lstStyle/>
          <a:p>
            <a:r>
              <a:rPr lang="ru-RU" dirty="0"/>
              <a:t>Для колледжа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459177" y="2191114"/>
            <a:ext cx="5364000" cy="136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Цифровая библиотека по общеобразовательным дисциплинам 10-11 класс</a:t>
            </a:r>
          </a:p>
          <a:p>
            <a:pPr>
              <a:lnSpc>
                <a:spcPct val="120000"/>
              </a:lnSpc>
            </a:pPr>
            <a:r>
              <a:rPr lang="ru-RU" dirty="0"/>
              <a:t>Инструменты для создания учебных курсов по </a:t>
            </a:r>
            <a:r>
              <a:rPr lang="ru-RU" dirty="0" err="1"/>
              <a:t>профдисциплинам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1" y="3643020"/>
            <a:ext cx="11376000" cy="17321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Хранение и редактирование созданных учебных материалов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Автоматическая оценка выполнения тестовых заданий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2" y="5859350"/>
            <a:ext cx="11376000" cy="7571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Интеграция с сервисами для онлайн-занятий</a:t>
            </a:r>
          </a:p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144923"/>
            <a:ext cx="536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Оценка уровня достижения планируемых результатов обучения в соответствии с ФГОС 2022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644" y="5144922"/>
            <a:ext cx="5364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/>
              <a:t>Отчеты о действиях педагогов и студентов в системе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025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65556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05" y="1747346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842" y="256824"/>
            <a:ext cx="10868158" cy="1081088"/>
          </a:xfrm>
        </p:spPr>
        <p:txBody>
          <a:bodyPr>
            <a:no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Библиотека «1С:Образование» - более 25 тысяч интерактивных мультимедийных цифровых ресурсов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849" y="171996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37503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8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6268"/>
            <a:ext cx="10201324" cy="565178"/>
          </a:xfrm>
        </p:spPr>
        <p:txBody>
          <a:bodyPr>
            <a:no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Типы цифровых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0" y="1876983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 и тесты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5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Инструменты для создания авторских учебных материалов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263051" y="1757037"/>
            <a:ext cx="6057376" cy="4734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199" dirty="0">
                <a:latin typeface="Futura PT Demi" panose="020B0604020202020204" charset="-52"/>
              </a:rPr>
              <a:t>html-</a:t>
            </a:r>
            <a:r>
              <a:rPr lang="ru-RU" altLang="ru-RU" sz="2199" dirty="0">
                <a:latin typeface="Futura PT Demi" panose="020B0604020202020204" charset="-52"/>
              </a:rPr>
              <a:t>страницы) с включенными мультимедиа-объектами (изображения, аудио, видео)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200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Тренажеры, в том числе п</a:t>
            </a:r>
            <a:r>
              <a:rPr lang="ru-RU" altLang="ru-RU" sz="1999" dirty="0">
                <a:latin typeface="Futura PT Demi" panose="020B0604020202020204" charset="-52"/>
              </a:rPr>
              <a:t>ошаговые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Контрольные тесты</a:t>
            </a: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12917-878D-8A2A-EDD7-D67EB7A2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93" y="1941053"/>
            <a:ext cx="5589407" cy="43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382" y="152400"/>
            <a:ext cx="10027418" cy="938213"/>
          </a:xfrm>
        </p:spPr>
        <p:txBody>
          <a:bodyPr>
            <a:normAutofit/>
          </a:bodyPr>
          <a:lstStyle/>
          <a:p>
            <a:r>
              <a:rPr lang="ru-RU" altLang="ru-RU" sz="2800" b="0" dirty="0">
                <a:solidFill>
                  <a:srgbClr val="C00000"/>
                </a:solidFill>
                <a:latin typeface="Futura PT Demi" pitchFamily="34" charset="-52"/>
              </a:rPr>
              <a:t>Типы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38" y="345420"/>
            <a:ext cx="3022592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161" y="3315274"/>
            <a:ext cx="2784480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91" y="3785597"/>
            <a:ext cx="3125286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19" y="455092"/>
            <a:ext cx="3022592" cy="28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93359" y="1749373"/>
            <a:ext cx="6088503" cy="45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>
                <a:solidFill>
                  <a:srgbClr val="C00000"/>
                </a:solidFill>
                <a:latin typeface="Futura PT Demi" pitchFamily="34" charset="-52"/>
              </a:rPr>
              <a:t>Какие задачи может решать учитель с использованием электронных ресурсов?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075" y="1763250"/>
            <a:ext cx="7469323" cy="42557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Повысить степень наглядности в изучении учебного материала</a:t>
            </a:r>
          </a:p>
          <a:p>
            <a:pPr>
              <a:lnSpc>
                <a:spcPct val="120000"/>
              </a:lnSpc>
            </a:pPr>
            <a:r>
              <a:rPr lang="ru-RU" dirty="0"/>
              <a:t>Провести на уроке учебное исследование или эксперимент</a:t>
            </a:r>
          </a:p>
          <a:p>
            <a:pPr>
              <a:lnSpc>
                <a:spcPct val="120000"/>
              </a:lnSpc>
            </a:pPr>
            <a:r>
              <a:rPr lang="ru-RU" dirty="0"/>
              <a:t>Развивать у учащихся навыки работы с информацией, включая ее поиск, анализ, представление в разных видах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</a:rPr>
              <a:t>Организовывать учебную деятельность по отработке умений с возможностью автоматической проверки, самопроверки, контроля и анализа ошибок</a:t>
            </a:r>
          </a:p>
          <a:p>
            <a:pPr>
              <a:lnSpc>
                <a:spcPct val="120000"/>
              </a:lnSpc>
            </a:pPr>
            <a:r>
              <a:rPr lang="ru-RU" dirty="0"/>
              <a:t>И многое другое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98" y="2130358"/>
            <a:ext cx="4420602" cy="269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39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20161</TotalTime>
  <Words>1414</Words>
  <Application>Microsoft Office PowerPoint</Application>
  <PresentationFormat>Широкоэкранный</PresentationFormat>
  <Paragraphs>155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Futura PT Demi</vt:lpstr>
      <vt:lpstr>Times New Roman</vt:lpstr>
      <vt:lpstr>Wingdings</vt:lpstr>
      <vt:lpstr>Тема Office</vt:lpstr>
      <vt:lpstr>Успешная подготовка школьников к ГИА в классе и дома в период сезонных карантинов</vt:lpstr>
      <vt:lpstr>Презентация PowerPoint</vt:lpstr>
      <vt:lpstr>Презентация PowerPoint</vt:lpstr>
      <vt:lpstr>Основные возможности для организации обучения</vt:lpstr>
      <vt:lpstr>Библиотека «1С:Образование» - более 25 тысяч интерактивных мультимедийных цифровых ресурсов</vt:lpstr>
      <vt:lpstr>Типы цифровых ресурсов в составе учебных пособий</vt:lpstr>
      <vt:lpstr>Инструменты для создания авторских учебных материалов</vt:lpstr>
      <vt:lpstr>Типы тестовых вопросов</vt:lpstr>
      <vt:lpstr>Какие задачи может решать учитель с использованием электронных ресурсов?</vt:lpstr>
      <vt:lpstr>Примеры учебных заданий для самоподготовки школьников к ГИА</vt:lpstr>
      <vt:lpstr>Примеры учебных заданий для самоподготовки школьников к ГИА по другим предметам</vt:lpstr>
      <vt:lpstr>Примеры учебных заданий для самоподготовки школьников к ГИА по другим предметам</vt:lpstr>
      <vt:lpstr>Примеры учебных заданий для самоподготовки школьников к ГИА по другим предметам</vt:lpstr>
      <vt:lpstr>Примеры учебных заданий для самоподготовки школьников к ГИА по другим предметам</vt:lpstr>
      <vt:lpstr>Подробнее о создании интерактивных учебных материалов – на сайте системы «1С:Образование» </vt:lpstr>
      <vt:lpstr>Актуальная информация о системе «1С:Образование» –  в видеоматериалах на сайте!</vt:lpstr>
      <vt:lpstr>Как подключиться к системе «1С:Образование»</vt:lpstr>
      <vt:lpstr>Какой же новый год без подарков!</vt:lpstr>
      <vt:lpstr>Система «1С:Оценка качества образования» </vt:lpstr>
      <vt:lpstr>Как подключиться к системе «1С:Оценка качества образования»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Владимир Фогель</cp:lastModifiedBy>
  <cp:revision>289</cp:revision>
  <dcterms:created xsi:type="dcterms:W3CDTF">2018-08-08T13:50:28Z</dcterms:created>
  <dcterms:modified xsi:type="dcterms:W3CDTF">2023-12-12T09:33:36Z</dcterms:modified>
</cp:coreProperties>
</file>